
<file path=[Content_Types].xml><?xml version="1.0" encoding="utf-8"?>
<Types xmlns="http://schemas.openxmlformats.org/package/2006/content-types">
  <Default Extension="bin" ContentType="application/vnd.openxmlformats-officedocument.oleObject"/>
  <Default Extension="wmf" ContentType="image/x-w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87" d="100"/>
          <a:sy n="87" d="100"/>
        </p:scale>
        <p:origin x="528" y="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w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w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sp>
          <p:nvSpPr>
            <p:cNvPr id="15" name="Freeform 14"/>
            <p:cNvSpPr/>
            <p:nvPr/>
          </p:nvSpPr>
          <p:spPr>
            <a:xfrm>
              <a:off x="0" y="-7862"/>
              <a:ext cx="863600" cy="5698067"/>
            </a:xfrm>
            <a:custGeom>
              <a:avLst/>
              <a:gdLst/>
              <a:ahLst/>
              <a:cxnLst/>
              <a:rect l="l" t="t" r="r" b="b"/>
              <a:pathLst>
                <a:path w="863600" h="5698067">
                  <a:moveTo>
                    <a:pt x="0" y="8467"/>
                  </a:moveTo>
                  <a:lnTo>
                    <a:pt x="863600" y="0"/>
                  </a:lnTo>
                  <a:lnTo>
                    <a:pt x="863600" y="16934"/>
                  </a:lnTo>
                  <a:lnTo>
                    <a:pt x="0" y="5698067"/>
                  </a:lnTo>
                  <a:lnTo>
                    <a:pt x="0" y="8467"/>
                  </a:lnTo>
                  <a:close/>
                </a:path>
              </a:pathLst>
            </a:cu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cxnSp>
          <p:nvCxnSpPr>
            <p:cNvPr id="19" name="Straight Connector 18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Isosceles Triangle 22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1/3/2023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54C80-263E-416B-A8E0-580EDEADCBDC}" type="datetimeFigureOut">
              <a:rPr lang="en-US" dirty="0"/>
              <a:t>1/3/2023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1/3/2023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54C80-263E-416B-A8E0-580EDEADCBDC}" type="datetimeFigureOut">
              <a:rPr lang="en-US" dirty="0"/>
              <a:t>1/3/2023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1/3/2023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1/3/2023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1/3/2023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54C80-263E-416B-A8E0-580EDEADCBDC}" type="datetimeFigureOut">
              <a:rPr lang="en-US" dirty="0"/>
              <a:t>1/3/2023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1/3/2023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1/3/2023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1/3/2023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1/3/2023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1/3/2023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1/3/2023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C6B4A9-1611-4792-9094-5F34BCA07E0B}" type="datetimeFigureOut">
              <a:rPr lang="en-US" dirty="0"/>
              <a:t>1/3/2023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33C77-0158-454C-844F-B7AB9BD7DAD4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1/3/2023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1/3/2023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5" r:id="rId2"/>
    <p:sldLayoutId id="2147483651" r:id="rId3"/>
    <p:sldLayoutId id="2147483666" r:id="rId4"/>
    <p:sldLayoutId id="2147483653" r:id="rId5"/>
    <p:sldLayoutId id="2147483654" r:id="rId6"/>
    <p:sldLayoutId id="2147483655" r:id="rId7"/>
    <p:sldLayoutId id="2147483667" r:id="rId8"/>
    <p:sldLayoutId id="2147483657" r:id="rId9"/>
    <p:sldLayoutId id="2147483660" r:id="rId10"/>
    <p:sldLayoutId id="2147483661" r:id="rId11"/>
    <p:sldLayoutId id="2147483662" r:id="rId12"/>
    <p:sldLayoutId id="2147483663" r:id="rId13"/>
    <p:sldLayoutId id="2147483664" r:id="rId14"/>
    <p:sldLayoutId id="2147483668" r:id="rId15"/>
    <p:sldLayoutId id="2147483659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1.wmf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4" Type="http://schemas.openxmlformats.org/officeDocument/2006/relationships/image" Target="../media/image2.wmf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4" Type="http://schemas.openxmlformats.org/officeDocument/2006/relationships/image" Target="../media/image3.wmf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b="1" dirty="0"/>
              <a:t>Автоматическое управление пуском турбогенераторов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kk-KZ" sz="3600" dirty="0" smtClean="0">
                <a:solidFill>
                  <a:srgbClr val="FF0000"/>
                </a:solidFill>
              </a:rPr>
              <a:t>Тепловые электричексие станции</a:t>
            </a:r>
            <a:endParaRPr lang="ru-RU" sz="36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7390942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943100" y="254976"/>
            <a:ext cx="7200900" cy="852855"/>
          </a:xfrm>
        </p:spPr>
        <p:txBody>
          <a:bodyPr/>
          <a:lstStyle/>
          <a:p>
            <a:r>
              <a:rPr lang="ru-RU" b="1" dirty="0"/>
              <a:t>Технологические особенности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49469" y="1107831"/>
            <a:ext cx="11456377" cy="5521569"/>
          </a:xfrm>
        </p:spPr>
        <p:txBody>
          <a:bodyPr>
            <a:noAutofit/>
          </a:bodyPr>
          <a:lstStyle/>
          <a:p>
            <a:r>
              <a:rPr lang="ru-RU" sz="2000" dirty="0"/>
              <a:t>Тепловые электрические станции (ТЭС) состоят из нескольких технологических частей (цехов), соответствующих основным технологическим процессам создания и преобразования энергоносителя — водяного пара: топливной, парогенераторной, турбинной и электрической. Современные мощные ТЭС имеют блочное построение — состоят из энергоблоков «парогенератор - турбина-электрический генератор – трансформатор».</a:t>
            </a:r>
          </a:p>
          <a:p>
            <a:endParaRPr lang="ru-RU" sz="2000" dirty="0"/>
          </a:p>
          <a:p>
            <a:r>
              <a:rPr lang="ru-RU" sz="2000" dirty="0"/>
              <a:t>По условиям работы ТЭС в современных электроэнергетических системах требуются довольно частые изменения состояний турбоагрегатов, а именно: их останов на нерабочие дни и практически еженедельный пуск. Все в большей мере мощные турбоагрегаты используются и для больших и экстренных изменений мощности электроэнергетической системы в аварийных условиях. Изменение состояния турбоагрегата ТЭС технически весьма сложно, производится при координированном автоматическом управлении топливным и парогенераторным технологическими процессами и требует значительного времени, особенно пуск турбины. Время пуска и последующего набора нагрузки (</a:t>
            </a:r>
            <a:r>
              <a:rPr lang="ru-RU" sz="2000" dirty="0" err="1"/>
              <a:t>нагружения</a:t>
            </a:r>
            <a:r>
              <a:rPr lang="ru-RU" sz="2000" dirty="0"/>
              <a:t>) определяется, главным образом, двумя факторами: постепенным и непрерывным прогревом пароподводящих и рабочих частей турбины и температурными линейными расширениями его конструктивных частей, особенно ротора турбины.</a:t>
            </a:r>
          </a:p>
        </p:txBody>
      </p:sp>
    </p:spTree>
    <p:extLst>
      <p:ext uri="{BB962C8B-B14F-4D97-AF65-F5344CB8AC3E}">
        <p14:creationId xmlns:p14="http://schemas.microsoft.com/office/powerpoint/2010/main" val="177909575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Тепловая схема турбогенератора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graphicFrame>
        <p:nvGraphicFramePr>
          <p:cNvPr id="4" name="Объект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575329653"/>
              </p:ext>
            </p:extLst>
          </p:nvPr>
        </p:nvGraphicFramePr>
        <p:xfrm>
          <a:off x="608134" y="2084877"/>
          <a:ext cx="8665867" cy="477312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8" name="Bitmap Image" r:id="rId3" imgW="5753160" imgH="3741480" progId="PBrush">
                  <p:embed/>
                </p:oleObj>
              </mc:Choice>
              <mc:Fallback>
                <p:oleObj name="Bitmap Image" r:id="rId3" imgW="5753160" imgH="3741480" progId="PBrush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608134" y="2084877"/>
                        <a:ext cx="8665867" cy="477312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60482016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77333" y="465992"/>
            <a:ext cx="10664743" cy="6207369"/>
          </a:xfrm>
        </p:spPr>
        <p:txBody>
          <a:bodyPr>
            <a:normAutofit/>
          </a:bodyPr>
          <a:lstStyle/>
          <a:p>
            <a:r>
              <a:rPr lang="ru-RU" sz="2000" dirty="0"/>
              <a:t>Тепловая схема </a:t>
            </a:r>
            <a:r>
              <a:rPr lang="ru-RU" sz="2000" dirty="0" smtClean="0"/>
              <a:t>паровой </a:t>
            </a:r>
            <a:r>
              <a:rPr lang="ru-RU" sz="2000" dirty="0"/>
              <a:t>турбины включает парогенератор </a:t>
            </a:r>
            <a:r>
              <a:rPr lang="ru-RU" sz="2000" i="1" dirty="0"/>
              <a:t>ПГ, </a:t>
            </a:r>
            <a:r>
              <a:rPr lang="ru-RU" sz="2000" dirty="0"/>
              <a:t>паропроводы с главными паровыми задвижками </a:t>
            </a:r>
            <a:r>
              <a:rPr lang="ru-RU" sz="2000" i="1" dirty="0"/>
              <a:t>ГПЗ, </a:t>
            </a:r>
            <a:r>
              <a:rPr lang="ru-RU" sz="2000" dirty="0"/>
              <a:t>сепаратор-</a:t>
            </a:r>
            <a:r>
              <a:rPr lang="ru-RU" sz="2000" dirty="0" err="1"/>
              <a:t>промперегреватель</a:t>
            </a:r>
            <a:r>
              <a:rPr lang="ru-RU" sz="2000" dirty="0"/>
              <a:t> пара </a:t>
            </a:r>
            <a:r>
              <a:rPr lang="ru-RU" sz="2000" i="1" dirty="0"/>
              <a:t>СПП, </a:t>
            </a:r>
            <a:r>
              <a:rPr lang="ru-RU" sz="2000" dirty="0" err="1"/>
              <a:t>пускосбрасывающее</a:t>
            </a:r>
            <a:r>
              <a:rPr lang="ru-RU" sz="2000" dirty="0"/>
              <a:t> пар устройство </a:t>
            </a:r>
            <a:r>
              <a:rPr lang="ru-RU" sz="2000" i="1" dirty="0"/>
              <a:t>ПСБУ </a:t>
            </a:r>
            <a:r>
              <a:rPr lang="ru-RU" sz="2000" dirty="0"/>
              <a:t>— быстродействующая редукционно-охладительная установка </a:t>
            </a:r>
            <a:r>
              <a:rPr lang="ru-RU" sz="2000" i="1" dirty="0"/>
              <a:t>БРОУ, </a:t>
            </a:r>
            <a:r>
              <a:rPr lang="ru-RU" sz="2000" dirty="0"/>
              <a:t>конденсатор отработанного пара </a:t>
            </a:r>
            <a:r>
              <a:rPr lang="ru-RU" sz="2000" i="1" dirty="0"/>
              <a:t>К, </a:t>
            </a:r>
            <a:r>
              <a:rPr lang="ru-RU" sz="2000" dirty="0"/>
              <a:t>различные насосы, в особенности питательные, и другое оборудование, которое должно координированно взаимодействовать, своевременно включаясь в действие и изменяя режимы работы в процессе пуска турбоагрегата.</a:t>
            </a:r>
          </a:p>
          <a:p>
            <a:r>
              <a:rPr lang="ru-RU" sz="2000" dirty="0"/>
              <a:t>Главная особенность пускового режима — необходимость постепенного и непрерывного прогрева конструктивных частей турбины и пароподводящих конструкций обусловливает, как указывалось, длительное время пуска турбоагрегата и постепенный длительный набор нагрузки — </a:t>
            </a:r>
            <a:r>
              <a:rPr lang="ru-RU" sz="2000" dirty="0" err="1"/>
              <a:t>нагружения</a:t>
            </a:r>
            <a:r>
              <a:rPr lang="ru-RU" sz="2000" dirty="0"/>
              <a:t> турбины. Даже при современном оптимальном автоматически управляемом пуске процесс разворота, включения в работу и </a:t>
            </a:r>
            <a:r>
              <a:rPr lang="ru-RU" sz="2000" dirty="0" err="1"/>
              <a:t>нагружения</a:t>
            </a:r>
            <a:r>
              <a:rPr lang="ru-RU" sz="2000" dirty="0"/>
              <a:t> турбоагрегата продолжается несколько часов.</a:t>
            </a:r>
          </a:p>
          <a:p>
            <a:r>
              <a:rPr lang="ru-RU" sz="2000" dirty="0"/>
              <a:t>Различаются пуски агрегата из остановленного, неостывшего и горячего состояний. Процесс пуска турбоагрегата разделяется на этапы: пред толчкового прогрева, толчковых оборотов, холостого хода, синхронизации и включения генератора, начального </a:t>
            </a:r>
            <a:r>
              <a:rPr lang="ru-RU" sz="2000" dirty="0" err="1"/>
              <a:t>нагружения</a:t>
            </a:r>
            <a:r>
              <a:rPr lang="ru-RU" sz="2000" dirty="0"/>
              <a:t> до 1/3 номинальной мощности, достижения заданной мощности и номинальных параметров пара.</a:t>
            </a:r>
          </a:p>
          <a:p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val="87338618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77334" y="231530"/>
            <a:ext cx="8596668" cy="858716"/>
          </a:xfrm>
        </p:spPr>
        <p:txBody>
          <a:bodyPr/>
          <a:lstStyle/>
          <a:p>
            <a:r>
              <a:rPr lang="ru-RU" b="1"/>
              <a:t>Управление пуском турбоагрегата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graphicFrame>
        <p:nvGraphicFramePr>
          <p:cNvPr id="4" name="Объект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612413350"/>
              </p:ext>
            </p:extLst>
          </p:nvPr>
        </p:nvGraphicFramePr>
        <p:xfrm>
          <a:off x="677334" y="1448412"/>
          <a:ext cx="9293143" cy="543763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2" name="Bitmap Image" r:id="rId3" imgW="6141600" imgH="4808160" progId="PBrush">
                  <p:embed/>
                </p:oleObj>
              </mc:Choice>
              <mc:Fallback>
                <p:oleObj name="Bitmap Image" r:id="rId3" imgW="6141600" imgH="4808160" progId="PBrush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677334" y="1448412"/>
                        <a:ext cx="9293143" cy="5437636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1525631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77334" y="422031"/>
            <a:ext cx="10568028" cy="6119446"/>
          </a:xfrm>
        </p:spPr>
        <p:txBody>
          <a:bodyPr>
            <a:normAutofit/>
          </a:bodyPr>
          <a:lstStyle/>
          <a:p>
            <a:r>
              <a:rPr lang="ru-RU" sz="2000" dirty="0"/>
              <a:t>Автоматическое управление производится автоматикой пуска турбины, входящей в состав АСУ ТП электростанции. Автоматика управляет доступом пара в турбину, воздействуя на соответствующие элементы турбоустановки и </a:t>
            </a:r>
            <a:r>
              <a:rPr lang="ru-RU" sz="2000" dirty="0" err="1"/>
              <a:t>пускосбросных</a:t>
            </a:r>
            <a:r>
              <a:rPr lang="ru-RU" sz="2000" dirty="0"/>
              <a:t> устройств и задавая автоматическим устройствам управления парогенератором возрастающие, соответственно тепловому состоянию турбины, скользящие параметры пара и производительность. Автоматика пуска включает в свой </a:t>
            </a:r>
            <a:r>
              <a:rPr lang="ru-RU" sz="2000" dirty="0" smtClean="0"/>
              <a:t>состав: </a:t>
            </a:r>
            <a:r>
              <a:rPr lang="ru-RU" sz="2000" dirty="0"/>
              <a:t>логическое устройство дискретного управления пусковыми операциями; комплекс пусковых автоматических регуляторов; информационное устройство контроля тепловых и механических параметров турбоустановки.</a:t>
            </a:r>
          </a:p>
          <a:p>
            <a:r>
              <a:rPr lang="ru-RU" sz="2000" dirty="0"/>
              <a:t>Логическое управляющее устройство </a:t>
            </a:r>
            <a:r>
              <a:rPr lang="ru-RU" sz="2000" i="1" dirty="0"/>
              <a:t>ЛУУ </a:t>
            </a:r>
            <a:r>
              <a:rPr lang="ru-RU" sz="2000" dirty="0"/>
              <a:t>проверяет выполнение условий, необходимых для начала очередной операции, производит запуск, технологических операций в требуемой последовательности их выполнения и проверяет выполнение условий, характеризующих окончание технологической операции.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7562501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77334" y="316523"/>
            <a:ext cx="10242712" cy="6348046"/>
          </a:xfrm>
        </p:spPr>
        <p:txBody>
          <a:bodyPr>
            <a:normAutofit fontScale="92500" lnSpcReduction="20000"/>
          </a:bodyPr>
          <a:lstStyle/>
          <a:p>
            <a:r>
              <a:rPr lang="ru-RU" dirty="0"/>
              <a:t>Комплекс основных пусковых автоматических регуляторов автоматики пуска образуют: регулятор разворота и начального </a:t>
            </a:r>
            <a:r>
              <a:rPr lang="ru-RU" dirty="0" err="1"/>
              <a:t>нагружения</a:t>
            </a:r>
            <a:r>
              <a:rPr lang="ru-RU" dirty="0"/>
              <a:t> </a:t>
            </a:r>
            <a:r>
              <a:rPr lang="ru-RU" i="1" dirty="0"/>
              <a:t>АРР </a:t>
            </a:r>
            <a:r>
              <a:rPr lang="ru-RU" dirty="0"/>
              <a:t>ЯЯ; регулятор теплового состояния турбины </a:t>
            </a:r>
            <a:r>
              <a:rPr lang="ru-RU" i="1" dirty="0"/>
              <a:t>APTСТ; </a:t>
            </a:r>
            <a:r>
              <a:rPr lang="ru-RU" dirty="0"/>
              <a:t>стерегущий регулятор мощности редукционно-охладительной установки </a:t>
            </a:r>
            <a:r>
              <a:rPr lang="ru-RU" i="1" dirty="0"/>
              <a:t>САР МБ; </a:t>
            </a:r>
            <a:r>
              <a:rPr lang="ru-RU" dirty="0"/>
              <a:t>регуляторы задания температуры свежего пара (пусковой регулятор парогенератора) и задания температуры пара  </a:t>
            </a:r>
            <a:r>
              <a:rPr lang="ru-RU" dirty="0" err="1"/>
              <a:t>промперегревателя</a:t>
            </a:r>
            <a:r>
              <a:rPr lang="ru-RU" dirty="0"/>
              <a:t> </a:t>
            </a:r>
            <a:r>
              <a:rPr lang="ru-RU" i="1" dirty="0"/>
              <a:t>APTПГ </a:t>
            </a:r>
            <a:r>
              <a:rPr lang="ru-RU" dirty="0"/>
              <a:t>и</a:t>
            </a:r>
            <a:r>
              <a:rPr lang="ru-RU" i="1" dirty="0"/>
              <a:t> ПП </a:t>
            </a:r>
            <a:r>
              <a:rPr lang="ru-RU" dirty="0"/>
              <a:t>и автоматический регулятор частоты вращения </a:t>
            </a:r>
            <a:r>
              <a:rPr lang="ru-RU" i="1" dirty="0"/>
              <a:t>АРЧВ.</a:t>
            </a:r>
            <a:endParaRPr lang="ru-RU" dirty="0"/>
          </a:p>
          <a:p>
            <a:r>
              <a:rPr lang="ru-RU" dirty="0"/>
              <a:t>Автоматические регуляторы — аналоговые электрические с унифицированными сигналами в виде изменяющегося в пределах 0-5 мА постоянного тока. Измерительные их части содержат измерительные преобразователи </a:t>
            </a:r>
            <a:r>
              <a:rPr lang="ru-RU" i="1" dirty="0"/>
              <a:t>ИП </a:t>
            </a:r>
            <a:r>
              <a:rPr lang="ru-RU" dirty="0"/>
              <a:t>изменений тепловых параметров в электрические сигналы.</a:t>
            </a:r>
          </a:p>
          <a:p>
            <a:r>
              <a:rPr lang="ru-RU" dirty="0"/>
              <a:t>Информационное автоматическое устройство </a:t>
            </a:r>
            <a:r>
              <a:rPr lang="ru-RU" i="1" dirty="0"/>
              <a:t>ИАУ </a:t>
            </a:r>
            <a:r>
              <a:rPr lang="ru-RU" dirty="0"/>
              <a:t>контроля тепловых и механических параметров обеспечивает отображение информации для оператора, получающего более сотни аналоговых и дискретных сигналов, и использование информации для изменений по ходу процесса пуска заданий автоматическим регуляторам и логическому устройству.</a:t>
            </a:r>
          </a:p>
          <a:p>
            <a:r>
              <a:rPr lang="ru-RU" dirty="0"/>
              <a:t>Логическое управляющее устройство на каждом этапе пуска формирует дискретные управляющие воздействия на оборудование маслонапорной установки и технического водоснабжения, на регулирующие клапаны </a:t>
            </a:r>
            <a:r>
              <a:rPr lang="ru-RU" i="1" dirty="0"/>
              <a:t>РК </a:t>
            </a:r>
            <a:r>
              <a:rPr lang="ru-RU" dirty="0"/>
              <a:t>турбины, главную паровую задвижку паропровода </a:t>
            </a:r>
            <a:r>
              <a:rPr lang="ru-RU" i="1" dirty="0"/>
              <a:t>ГПЗ, </a:t>
            </a:r>
            <a:r>
              <a:rPr lang="ru-RU" dirty="0"/>
              <a:t>паровую задвижку </a:t>
            </a:r>
            <a:r>
              <a:rPr lang="ru-RU" i="1" dirty="0"/>
              <a:t>ПЗ</a:t>
            </a:r>
            <a:endParaRPr lang="ru-RU" dirty="0"/>
          </a:p>
          <a:p>
            <a:r>
              <a:rPr lang="ru-RU" dirty="0" err="1"/>
              <a:t>пускосбросных</a:t>
            </a:r>
            <a:r>
              <a:rPr lang="ru-RU" dirty="0"/>
              <a:t> устройств ПСБУ (БРОУ) и другие исполнительные элементы, обеспечивающие выполнение очередной технологической операции, и выдает на щит управления </a:t>
            </a:r>
            <a:r>
              <a:rPr lang="ru-RU" i="1" dirty="0"/>
              <a:t>ЩУ </a:t>
            </a:r>
            <a:r>
              <a:rPr lang="ru-RU" dirty="0"/>
              <a:t>дискретную информацию для оператора.</a:t>
            </a:r>
          </a:p>
          <a:p>
            <a:r>
              <a:rPr lang="ru-RU" dirty="0"/>
              <a:t>На щите управления находятся ключ пуска </a:t>
            </a:r>
            <a:r>
              <a:rPr lang="ru-RU" i="1" dirty="0"/>
              <a:t>КП1 </a:t>
            </a:r>
            <a:r>
              <a:rPr lang="ru-RU" dirty="0"/>
              <a:t>и ключи перехода к очередной операции пуска </a:t>
            </a:r>
            <a:r>
              <a:rPr lang="ru-RU" i="1" dirty="0"/>
              <a:t>KП2-KПN </a:t>
            </a:r>
            <a:r>
              <a:rPr lang="ru-RU" dirty="0"/>
              <a:t>для возможности вмешательства оператора или выдачи (изменения) задания логическому управляющему устройству. Как указывалось, на </a:t>
            </a:r>
            <a:r>
              <a:rPr lang="ru-RU" i="1" dirty="0"/>
              <a:t>ЩУ </a:t>
            </a:r>
            <a:r>
              <a:rPr lang="ru-RU" dirty="0"/>
              <a:t>находятся современные технические средства отображения информации </a:t>
            </a:r>
            <a:r>
              <a:rPr lang="ru-RU" i="1" dirty="0"/>
              <a:t>ТСОИ </a:t>
            </a:r>
            <a:r>
              <a:rPr lang="ru-RU" dirty="0"/>
              <a:t>о ходе процесса пуска, текущих значениях тепловых и механических параметров парогенератора, турбины и синхронного генератора, включая и дисплей.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49796193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77334" y="211015"/>
            <a:ext cx="10823004" cy="6550270"/>
          </a:xfrm>
        </p:spPr>
        <p:txBody>
          <a:bodyPr>
            <a:normAutofit fontScale="92500" lnSpcReduction="10000"/>
          </a:bodyPr>
          <a:lstStyle/>
          <a:p>
            <a:r>
              <a:rPr lang="ru-RU" dirty="0"/>
              <a:t>а первом этапе автоматического пуска турбоагрегата производится прогрев </a:t>
            </a:r>
            <a:r>
              <a:rPr lang="ru-RU" dirty="0" err="1"/>
              <a:t>пароперепускных</a:t>
            </a:r>
            <a:r>
              <a:rPr lang="ru-RU" dirty="0"/>
              <a:t> труб, главной паровой задвижки и клапанов турбины в закрытом их состоянии путем открытия байпасов (обходных </a:t>
            </a:r>
            <a:r>
              <a:rPr lang="ru-RU" dirty="0" err="1"/>
              <a:t>пароперепускных</a:t>
            </a:r>
            <a:r>
              <a:rPr lang="ru-RU" dirty="0"/>
              <a:t> труб) </a:t>
            </a:r>
            <a:r>
              <a:rPr lang="ru-RU" i="1" dirty="0"/>
              <a:t>ГПЗ. </a:t>
            </a:r>
            <a:r>
              <a:rPr lang="ru-RU" dirty="0"/>
              <a:t>Прогревается цилиндр высокого давления и сепаратор-пароперегреватель </a:t>
            </a:r>
            <a:r>
              <a:rPr lang="ru-RU" i="1" dirty="0"/>
              <a:t>СПП </a:t>
            </a:r>
            <a:r>
              <a:rPr lang="ru-RU" dirty="0" smtClean="0"/>
              <a:t> </a:t>
            </a:r>
            <a:r>
              <a:rPr lang="ru-RU" dirty="0"/>
              <a:t>пропуском пара через стопорные клапаны. Разворот турбины начинается с толчка ее ротора путем небольшого открытия регулировочных клапанов </a:t>
            </a:r>
            <a:r>
              <a:rPr lang="ru-RU" i="1" dirty="0"/>
              <a:t>РК </a:t>
            </a:r>
            <a:r>
              <a:rPr lang="ru-RU" dirty="0"/>
              <a:t>автоматическим регулятором разворота и начального </a:t>
            </a:r>
            <a:r>
              <a:rPr lang="ru-RU" dirty="0" err="1"/>
              <a:t>нагружения</a:t>
            </a:r>
            <a:r>
              <a:rPr lang="ru-RU" dirty="0"/>
              <a:t> </a:t>
            </a:r>
            <a:r>
              <a:rPr lang="ru-RU" i="1" dirty="0"/>
              <a:t>АРР НН, </a:t>
            </a:r>
            <a:r>
              <a:rPr lang="ru-RU" dirty="0"/>
              <a:t>который постепенно по мере дальнейшего повышения температуры турбины доводит частоту вращения до близкой к синхронной, при этом относительно быстро частота увеличивается лишь при 750 мин</a:t>
            </a:r>
            <a:r>
              <a:rPr lang="ru-RU" baseline="30000" dirty="0"/>
              <a:t>-1</a:t>
            </a:r>
            <a:r>
              <a:rPr lang="ru-RU" dirty="0"/>
              <a:t> - критической частоте по условию механического резонанса. Процессом набора мощности управляет автоматический регулятор частоты вращения генератора </a:t>
            </a:r>
            <a:r>
              <a:rPr lang="ru-RU" i="1" dirty="0"/>
              <a:t>АРЧВ </a:t>
            </a:r>
            <a:r>
              <a:rPr lang="ru-RU" dirty="0"/>
              <a:t>через исполнительный механизм управления турбиной </a:t>
            </a:r>
            <a:r>
              <a:rPr lang="ru-RU" i="1" dirty="0"/>
              <a:t>ИМ </a:t>
            </a:r>
            <a:r>
              <a:rPr lang="ru-RU" dirty="0"/>
              <a:t>под контролем автоматического регулятора теплового состояния </a:t>
            </a:r>
            <a:r>
              <a:rPr lang="ru-RU" i="1" dirty="0"/>
              <a:t>APTСТ </a:t>
            </a:r>
            <a:r>
              <a:rPr lang="ru-RU" dirty="0"/>
              <a:t>турбины.</a:t>
            </a:r>
          </a:p>
          <a:p>
            <a:r>
              <a:rPr lang="ru-RU" dirty="0"/>
              <a:t>Регулятор теплового состояния определяет темп роста нагрузки энергоблока и выдает задания для пускового регулятора мощности парогенератора </a:t>
            </a:r>
            <a:r>
              <a:rPr lang="ru-RU" i="1" dirty="0"/>
              <a:t>ПГ, </a:t>
            </a:r>
            <a:r>
              <a:rPr lang="ru-RU" dirty="0"/>
              <a:t>регулятора топлива, а после перехода на прямоточный режим - регулятора питательной воды, воздействующего на питательные турбонасосы </a:t>
            </a:r>
            <a:r>
              <a:rPr lang="ru-RU" i="1" dirty="0"/>
              <a:t>ПТН, </a:t>
            </a:r>
            <a:r>
              <a:rPr lang="ru-RU" dirty="0"/>
              <a:t>и стерегущему автоматическому регулятору </a:t>
            </a:r>
            <a:r>
              <a:rPr lang="ru-RU" i="1" dirty="0"/>
              <a:t>САР МБ </a:t>
            </a:r>
            <a:r>
              <a:rPr lang="ru-RU" dirty="0"/>
              <a:t>мощности </a:t>
            </a:r>
            <a:r>
              <a:rPr lang="ru-RU" i="1" dirty="0"/>
              <a:t>БРОУ. </a:t>
            </a:r>
            <a:r>
              <a:rPr lang="ru-RU" dirty="0"/>
              <a:t>Его </a:t>
            </a:r>
            <a:r>
              <a:rPr lang="ru-RU" dirty="0" err="1"/>
              <a:t>уставка</a:t>
            </a:r>
            <a:r>
              <a:rPr lang="ru-RU" dirty="0"/>
              <a:t> изменяется </a:t>
            </a:r>
            <a:r>
              <a:rPr lang="ru-RU" i="1" dirty="0"/>
              <a:t>APTСТ </a:t>
            </a:r>
            <a:r>
              <a:rPr lang="ru-RU" dirty="0"/>
              <a:t>с некоторым опережением нарастания давления с таким расчетом, чтобы паровые задвижки </a:t>
            </a:r>
            <a:r>
              <a:rPr lang="ru-RU" i="1" dirty="0"/>
              <a:t>ПЗ </a:t>
            </a:r>
            <a:r>
              <a:rPr lang="ru-RU" dirty="0"/>
              <a:t>были закрыты. Они открываются в случае, если парогенератор по какой-либо причине вырабатывает больше пара и более высоких параметров, что угрожает нарушению пусковой динамики теплового состояния турбины. При этом излишки пара сбрасываются в </a:t>
            </a:r>
            <a:r>
              <a:rPr lang="ru-RU" i="1" dirty="0"/>
              <a:t>БРОУ </a:t>
            </a:r>
            <a:r>
              <a:rPr lang="ru-RU" dirty="0"/>
              <a:t>и далее в конденсатор </a:t>
            </a:r>
            <a:r>
              <a:rPr lang="ru-RU" i="1" dirty="0"/>
              <a:t>К </a:t>
            </a:r>
            <a:r>
              <a:rPr lang="ru-RU" dirty="0"/>
              <a:t>турбины. Температура свежего и прошедшего </a:t>
            </a:r>
            <a:r>
              <a:rPr lang="ru-RU" i="1" dirty="0"/>
              <a:t>ПВД </a:t>
            </a:r>
            <a:r>
              <a:rPr lang="ru-RU" dirty="0"/>
              <a:t>после перегрева пара поддерживается соответствующими регуляторами </a:t>
            </a:r>
            <a:r>
              <a:rPr lang="ru-RU" i="1" dirty="0"/>
              <a:t>APTПГ. </a:t>
            </a:r>
            <a:r>
              <a:rPr lang="ru-RU" dirty="0"/>
              <a:t>Общее время автоматического пуска из холодного состояния от розжига горелок парогенератора до включения генератора энергоблоков прямоточными парогенераторами мощностью 300 МВт составляет около 2 ч, а мощностью 800 МВт - 3 ч. После включения генератора автоматическим синхронизатором </a:t>
            </a:r>
            <a:r>
              <a:rPr lang="ru-RU" i="1" dirty="0"/>
              <a:t>АС </a:t>
            </a:r>
            <a:r>
              <a:rPr lang="ru-RU" dirty="0"/>
              <a:t>набор мощности до номинальной длится 3 и 4 ч соответственно. Пуск после кратковременной остановки продолжительностью до 30 мин, т.е. из горячего состояния, по установленным нормам должен укладываться в 30 и 40 мин соответственно.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06091771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Автоматическое управление пуском турбогенераторов атомных электростанций</a:t>
            </a:r>
            <a:br>
              <a:rPr lang="ru-RU" dirty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77333" y="2160589"/>
            <a:ext cx="10963681" cy="4697411"/>
          </a:xfrm>
        </p:spPr>
        <p:txBody>
          <a:bodyPr>
            <a:normAutofit/>
          </a:bodyPr>
          <a:lstStyle/>
          <a:p>
            <a:r>
              <a:rPr lang="ru-RU" sz="2000" dirty="0"/>
              <a:t>Автоматическое управление пуском турбогенераторов атомных электростанций (АЭС) производится с учетом особенностей технологии генерирования водяного пара: используется насыщенный пар, производимый ядерным реактором. Поэтому пуск и </a:t>
            </a:r>
            <a:r>
              <a:rPr lang="ru-RU" sz="2000" dirty="0" err="1"/>
              <a:t>нагружение</a:t>
            </a:r>
            <a:r>
              <a:rPr lang="ru-RU" sz="2000" dirty="0"/>
              <a:t> турбогенератора производятся при номинальном давлении и температуре </a:t>
            </a:r>
            <a:r>
              <a:rPr lang="ru-RU" sz="2000" dirty="0" smtClean="0"/>
              <a:t>насыщения </a:t>
            </a:r>
            <a:r>
              <a:rPr lang="ru-RU" sz="2000" dirty="0"/>
              <a:t>пара воздействием на регулирующие клапаны турбины</a:t>
            </a:r>
            <a:r>
              <a:rPr lang="ru-RU" sz="2000" dirty="0" smtClean="0"/>
              <a:t>.</a:t>
            </a:r>
          </a:p>
          <a:p>
            <a:r>
              <a:rPr lang="ru-RU" sz="2000" dirty="0"/>
              <a:t>Соответствующие особенности свойственны и паровым турбинам АЭС: они не имеют цилиндра среднего давления (ЦСД), а снабжены несколькими цилиндрами низкого давления (ЦНД), для которых температура пара, прошедшего цилиндр высокого давления (ЦВД), повышается до температуры его насыщения в сепараторах-пароперегревателях. Конструкции роторов ЦНД жесткие.</a:t>
            </a:r>
          </a:p>
        </p:txBody>
      </p:sp>
    </p:spTree>
    <p:extLst>
      <p:ext uri="{BB962C8B-B14F-4D97-AF65-F5344CB8AC3E}">
        <p14:creationId xmlns:p14="http://schemas.microsoft.com/office/powerpoint/2010/main" val="119834882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77334" y="386863"/>
            <a:ext cx="10225128" cy="5987560"/>
          </a:xfrm>
        </p:spPr>
        <p:txBody>
          <a:bodyPr>
            <a:normAutofit/>
          </a:bodyPr>
          <a:lstStyle/>
          <a:p>
            <a:r>
              <a:rPr lang="ru-RU" sz="2000" dirty="0"/>
              <a:t>В связи с указанным возникают специфические тепловые и механические явления, определяющие особенности автоматического управления пуском турбоагрегатов АЭС, а именно: возможность коробления корпусов цилиндров, поскольку температура насыщенного пара ниже температуры ползучести металла; опасность нарушения плотности горизонтальных фланцевых соединений верхней и нижней частей корпусов ЦВД; проникновение влажного пара и конденсата в </a:t>
            </a:r>
            <a:r>
              <a:rPr lang="ru-RU" sz="2000" dirty="0" err="1"/>
              <a:t>неплотности</a:t>
            </a:r>
            <a:r>
              <a:rPr lang="ru-RU" sz="2000" dirty="0"/>
              <a:t> фланцевых соединений и их размывание; опасность хрупкого разрушения жестких роторов ЦНД. </a:t>
            </a:r>
            <a:endParaRPr lang="ru-RU" sz="2000" dirty="0" smtClean="0"/>
          </a:p>
          <a:p>
            <a:r>
              <a:rPr lang="ru-RU" sz="2000" dirty="0" smtClean="0"/>
              <a:t>Поэтому </a:t>
            </a:r>
            <a:r>
              <a:rPr lang="ru-RU" sz="2000" dirty="0"/>
              <a:t>процесс автоматического пуска организуется по разомкнутой схеме временной программой, построенной на основе математического моделирования тепловых и механических процессов в турбине и соответствующих расчетов на ЭВМ. Однако практически оптимальный режим не реализуется. </a:t>
            </a:r>
            <a:endParaRPr lang="ru-RU" sz="2000" dirty="0" smtClean="0"/>
          </a:p>
          <a:p>
            <a:r>
              <a:rPr lang="ru-RU" sz="2000" dirty="0" smtClean="0"/>
              <a:t>В </a:t>
            </a:r>
            <a:r>
              <a:rPr lang="ru-RU" sz="2000" dirty="0"/>
              <a:t>связи с этим предпринимаются попытки повысить технико-экономические показатели, особенно на стадии постепенного </a:t>
            </a:r>
            <a:r>
              <a:rPr lang="ru-RU" sz="2000" dirty="0" err="1"/>
              <a:t>нагружения</a:t>
            </a:r>
            <a:r>
              <a:rPr lang="ru-RU" sz="2000" dirty="0"/>
              <a:t> турбины, за счет автоматического управления по замкнутой схеме с отслеживанием разности температур по ширине фланцев ЦВД как главного фактора.</a:t>
            </a:r>
          </a:p>
        </p:txBody>
      </p:sp>
    </p:spTree>
    <p:extLst>
      <p:ext uri="{BB962C8B-B14F-4D97-AF65-F5344CB8AC3E}">
        <p14:creationId xmlns:p14="http://schemas.microsoft.com/office/powerpoint/2010/main" val="230048719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graphicFrame>
        <p:nvGraphicFramePr>
          <p:cNvPr id="4" name="Объект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415429859"/>
              </p:ext>
            </p:extLst>
          </p:nvPr>
        </p:nvGraphicFramePr>
        <p:xfrm>
          <a:off x="677334" y="536575"/>
          <a:ext cx="8853528" cy="606644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00" name="Bitmap Image" r:id="rId3" imgW="4823640" imgH="5783760" progId="PBrush">
                  <p:embed/>
                </p:oleObj>
              </mc:Choice>
              <mc:Fallback>
                <p:oleObj name="Bitmap Image" r:id="rId3" imgW="4823640" imgH="5783760" progId="PBrush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677334" y="536575"/>
                        <a:ext cx="8853528" cy="606644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55885841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77333" y="351692"/>
            <a:ext cx="9354689" cy="6216161"/>
          </a:xfrm>
        </p:spPr>
        <p:txBody>
          <a:bodyPr>
            <a:normAutofit/>
          </a:bodyPr>
          <a:lstStyle/>
          <a:p>
            <a:r>
              <a:rPr lang="ru-RU" dirty="0" smtClean="0"/>
              <a:t>Автоматика систем турбогенератора</a:t>
            </a:r>
            <a:r>
              <a:rPr lang="ru-RU" dirty="0"/>
              <a:t>, взаимодействующая с автоматикой управления ядерным реактором </a:t>
            </a:r>
            <a:r>
              <a:rPr lang="ru-RU" i="1" dirty="0"/>
              <a:t>АУЯР,</a:t>
            </a:r>
            <a:r>
              <a:rPr lang="ru-RU" dirty="0"/>
              <a:t> </a:t>
            </a:r>
            <a:r>
              <a:rPr lang="ru-RU" dirty="0" smtClean="0"/>
              <a:t>состоит </a:t>
            </a:r>
            <a:r>
              <a:rPr lang="ru-RU" dirty="0"/>
              <a:t>из автоматических устройств дискретного управления с </a:t>
            </a:r>
            <a:r>
              <a:rPr lang="ru-RU" dirty="0" smtClean="0"/>
              <a:t>временной последовательностью </a:t>
            </a:r>
            <a:r>
              <a:rPr lang="ru-RU" dirty="0"/>
              <a:t>операций </a:t>
            </a:r>
            <a:r>
              <a:rPr lang="ru-RU" i="1" dirty="0"/>
              <a:t>01</a:t>
            </a:r>
            <a:r>
              <a:rPr lang="ru-RU" dirty="0"/>
              <a:t> </a:t>
            </a:r>
            <a:r>
              <a:rPr lang="ru-RU" dirty="0" err="1"/>
              <a:t>предтолч</a:t>
            </a:r>
            <a:r>
              <a:rPr lang="ru-RU" dirty="0"/>
              <a:t>- </a:t>
            </a:r>
            <a:r>
              <a:rPr lang="ru-RU" dirty="0" err="1"/>
              <a:t>кового</a:t>
            </a:r>
            <a:r>
              <a:rPr lang="ru-RU" dirty="0"/>
              <a:t> прогрева </a:t>
            </a:r>
            <a:r>
              <a:rPr lang="ru-RU" i="1" dirty="0"/>
              <a:t>УПП</a:t>
            </a:r>
            <a:r>
              <a:rPr lang="ru-RU" dirty="0"/>
              <a:t> и начального разворота турбины </a:t>
            </a:r>
            <a:r>
              <a:rPr lang="ru-RU" i="1" dirty="0"/>
              <a:t>УР</a:t>
            </a:r>
            <a:r>
              <a:rPr lang="ru-RU" dirty="0"/>
              <a:t> до 1/3 номинальной частоты вращения </a:t>
            </a:r>
            <a:r>
              <a:rPr lang="ru-RU" dirty="0" err="1"/>
              <a:t>со</a:t>
            </a:r>
            <a:r>
              <a:rPr lang="ru-RU" baseline="-25000" dirty="0" err="1"/>
              <a:t>г</a:t>
            </a:r>
            <a:r>
              <a:rPr lang="ru-RU" dirty="0"/>
              <a:t>, выдержки </a:t>
            </a:r>
            <a:r>
              <a:rPr lang="ru-RU" i="1" dirty="0"/>
              <a:t>02</a:t>
            </a:r>
            <a:r>
              <a:rPr lang="ru-RU" dirty="0"/>
              <a:t> турбины при указанной частоте и дальнейшего (операция </a:t>
            </a:r>
            <a:r>
              <a:rPr lang="ru-RU" i="1" dirty="0"/>
              <a:t>02)</a:t>
            </a:r>
            <a:r>
              <a:rPr lang="ru-RU" dirty="0"/>
              <a:t> разворота до номинальной частоты вращения, управляемого автоматическим регулятором частоты вращения (АРЧВ) и контролируемого техническими средствами отображения информации </a:t>
            </a:r>
            <a:r>
              <a:rPr lang="ru-RU" i="1" dirty="0"/>
              <a:t>ТСО.</a:t>
            </a:r>
            <a:endParaRPr lang="ru-RU" dirty="0"/>
          </a:p>
          <a:p>
            <a:r>
              <a:rPr lang="ru-RU" dirty="0"/>
              <a:t>Автоматика запускается одним из ключей управления </a:t>
            </a:r>
            <a:r>
              <a:rPr lang="ru-RU" i="1" dirty="0"/>
              <a:t>КУ</a:t>
            </a:r>
            <a:r>
              <a:rPr lang="ru-RU" dirty="0"/>
              <a:t> щита управления. Названные устройства дискретного управления вводят в действие пусковые автоматические регуляторы с одноименными названиями </a:t>
            </a:r>
            <a:r>
              <a:rPr lang="ru-RU" i="1" dirty="0"/>
              <a:t>АРПП</a:t>
            </a:r>
            <a:r>
              <a:rPr lang="ru-RU" dirty="0"/>
              <a:t> и </a:t>
            </a:r>
            <a:r>
              <a:rPr lang="ru-RU" i="1" dirty="0"/>
              <a:t>АРР,</a:t>
            </a:r>
            <a:r>
              <a:rPr lang="ru-RU" dirty="0"/>
              <a:t> которые управляют главной паровой задвижкой /773, паровыми задвижками обходных паропроводов </a:t>
            </a:r>
            <a:r>
              <a:rPr lang="ru-RU" i="1" dirty="0"/>
              <a:t>ПЗ,</a:t>
            </a:r>
            <a:r>
              <a:rPr lang="ru-RU" dirty="0"/>
              <a:t> задвижками воды </a:t>
            </a:r>
            <a:r>
              <a:rPr lang="ru-RU" i="1" dirty="0"/>
              <a:t>ВЗ</a:t>
            </a:r>
            <a:r>
              <a:rPr lang="ru-RU" dirty="0"/>
              <a:t> и регулирующими клапанами </a:t>
            </a:r>
            <a:r>
              <a:rPr lang="ru-RU" i="1" dirty="0"/>
              <a:t>РК</a:t>
            </a:r>
            <a:r>
              <a:rPr lang="ru-RU" dirty="0"/>
              <a:t> турбины.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25289366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77334" y="395655"/>
            <a:ext cx="8596668" cy="5645708"/>
          </a:xfrm>
        </p:spPr>
        <p:txBody>
          <a:bodyPr/>
          <a:lstStyle/>
          <a:p>
            <a:r>
              <a:rPr lang="ru-RU" dirty="0"/>
              <a:t>Разворот турбины начинается с толчка ротора после завершения </a:t>
            </a:r>
            <a:r>
              <a:rPr lang="ru-RU" dirty="0" err="1" smtClean="0"/>
              <a:t>предтолчкового</a:t>
            </a:r>
            <a:r>
              <a:rPr lang="ru-RU" dirty="0" smtClean="0"/>
              <a:t> </a:t>
            </a:r>
            <a:r>
              <a:rPr lang="ru-RU" dirty="0"/>
              <a:t>прогрева и готовности турбогенератора к пуску</a:t>
            </a:r>
            <a:r>
              <a:rPr lang="ru-RU" dirty="0" smtClean="0"/>
              <a:t>.</a:t>
            </a:r>
          </a:p>
          <a:p>
            <a:r>
              <a:rPr lang="ru-RU" dirty="0"/>
              <a:t>После синхронизации и включения турбогенератора </a:t>
            </a:r>
            <a:r>
              <a:rPr lang="ru-RU" i="1" dirty="0"/>
              <a:t>ТГ</a:t>
            </a:r>
            <a:r>
              <a:rPr lang="ru-RU" dirty="0"/>
              <a:t> на параллельную работу с выдержкой времени </a:t>
            </a:r>
            <a:r>
              <a:rPr lang="ru-RU" i="1" dirty="0"/>
              <a:t>D4</a:t>
            </a:r>
            <a:r>
              <a:rPr lang="ru-RU" dirty="0"/>
              <a:t> вступают в действие устройство дискретного управления </a:t>
            </a:r>
            <a:r>
              <a:rPr lang="ru-RU" i="1" dirty="0"/>
              <a:t>УН</a:t>
            </a:r>
            <a:r>
              <a:rPr lang="ru-RU" dirty="0"/>
              <a:t> и автоматический регулятор его </a:t>
            </a:r>
            <a:r>
              <a:rPr lang="ru-RU" dirty="0" err="1"/>
              <a:t>нагружения</a:t>
            </a:r>
            <a:r>
              <a:rPr lang="ru-RU" dirty="0"/>
              <a:t> </a:t>
            </a:r>
            <a:r>
              <a:rPr lang="ru-RU" i="1" dirty="0"/>
              <a:t>АРН.</a:t>
            </a:r>
            <a:r>
              <a:rPr lang="ru-RU" dirty="0"/>
              <a:t> Как указывалось, он функционирует, увеличивая мощность турбогенератора </a:t>
            </a:r>
            <a:r>
              <a:rPr lang="ru-RU" i="1" dirty="0" err="1"/>
              <a:t>Р</a:t>
            </a:r>
            <a:r>
              <a:rPr lang="ru-RU" i="1" baseline="-25000" dirty="0" err="1"/>
              <a:t>г</a:t>
            </a:r>
            <a:r>
              <a:rPr lang="ru-RU" dirty="0"/>
              <a:t> и воздействуя на автоматический регулятор парогенератора. При этом на АЭС регулирующее воздействие на регулирующие клапаны турбины вырабатывается по разности температур </a:t>
            </a:r>
            <a:r>
              <a:rPr lang="ru-RU" dirty="0" err="1"/>
              <a:t>А</a:t>
            </a:r>
            <a:r>
              <a:rPr lang="ru-RU" i="1" dirty="0" err="1"/>
              <a:t>Т</a:t>
            </a:r>
            <a:r>
              <a:rPr lang="ru-RU" i="1" baseline="-25000" dirty="0" err="1"/>
              <a:t>д</a:t>
            </a:r>
            <a:r>
              <a:rPr lang="ru-RU" dirty="0"/>
              <a:t> внутренней </a:t>
            </a:r>
            <a:r>
              <a:rPr lang="ru-RU" i="1" dirty="0" err="1"/>
              <a:t>Т</a:t>
            </a:r>
            <a:r>
              <a:rPr lang="ru-RU" i="1" baseline="-25000" dirty="0" err="1"/>
              <a:t>ш</a:t>
            </a:r>
            <a:r>
              <a:rPr lang="ru-RU" dirty="0"/>
              <a:t> и наружной </a:t>
            </a:r>
            <a:r>
              <a:rPr lang="ru-RU" i="1" dirty="0"/>
              <a:t>Т</a:t>
            </a:r>
            <a:r>
              <a:rPr lang="ru-RU" dirty="0"/>
              <a:t> частей фланцев цилиндра высокого давления</a:t>
            </a:r>
            <a:r>
              <a:rPr lang="ru-RU" dirty="0" smtClean="0"/>
              <a:t>.</a:t>
            </a:r>
          </a:p>
          <a:p>
            <a:r>
              <a:rPr lang="ru-RU" dirty="0"/>
              <a:t>Автоматика пуска и останова турбин входит в состав разрабатываемой микропроцессорной АСУ ТП энергоблока АЭС в целом, прежде всего автоматика управления ядерным реактором </a:t>
            </a:r>
            <a:r>
              <a:rPr lang="ru-RU" i="1" dirty="0"/>
              <a:t>АУЯР.</a:t>
            </a:r>
            <a:endParaRPr lang="ru-RU" dirty="0" smtClean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8570967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Аспект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5FCBEF"/>
      </a:accent1>
      <a:accent2>
        <a:srgbClr val="2E83C3"/>
      </a:accent2>
      <a:accent3>
        <a:srgbClr val="42D0A2"/>
      </a:accent3>
      <a:accent4>
        <a:srgbClr val="2E946B"/>
      </a:accent4>
      <a:accent5>
        <a:srgbClr val="42B051"/>
      </a:accent5>
      <a:accent6>
        <a:srgbClr val="96D141"/>
      </a:accent6>
      <a:hlink>
        <a:srgbClr val="3FCDE7"/>
      </a:hlink>
      <a:folHlink>
        <a:srgbClr val="A9D3E1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0B5AB586-D108-4FC1-8368-649FE654B89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20</TotalTime>
  <Words>581</Words>
  <Application>Microsoft Office PowerPoint</Application>
  <PresentationFormat>Широкоэкранный</PresentationFormat>
  <Paragraphs>32</Paragraphs>
  <Slides>13</Slides>
  <Notes>0</Notes>
  <HiddenSlides>0</HiddenSlides>
  <MMClips>0</MMClips>
  <ScaleCrop>false</ScaleCrop>
  <HeadingPairs>
    <vt:vector size="8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8" baseType="lpstr">
      <vt:lpstr>Arial</vt:lpstr>
      <vt:lpstr>Trebuchet MS</vt:lpstr>
      <vt:lpstr>Wingdings 3</vt:lpstr>
      <vt:lpstr>Аспект</vt:lpstr>
      <vt:lpstr>Bitmap Image</vt:lpstr>
      <vt:lpstr>Автоматическое управление пуском турбогенераторов</vt:lpstr>
      <vt:lpstr>Технологические особенности</vt:lpstr>
      <vt:lpstr>Тепловая схема турбогенератора</vt:lpstr>
      <vt:lpstr>Презентация PowerPoint</vt:lpstr>
      <vt:lpstr>Управление пуском турбоагрегата</vt:lpstr>
      <vt:lpstr>Презентация PowerPoint</vt:lpstr>
      <vt:lpstr>Презентация PowerPoint</vt:lpstr>
      <vt:lpstr>Презентация PowerPoint</vt:lpstr>
      <vt:lpstr>Автоматическое управление пуском турбогенераторов атомных электростанций 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Автоматическое управление пуском турбогенераторов</dc:title>
  <dc:creator>Aizhan Sarsenova</dc:creator>
  <cp:lastModifiedBy>Aizhan Sarsenova</cp:lastModifiedBy>
  <cp:revision>3</cp:revision>
  <dcterms:created xsi:type="dcterms:W3CDTF">2023-01-03T16:40:08Z</dcterms:created>
  <dcterms:modified xsi:type="dcterms:W3CDTF">2023-01-03T17:10:30Z</dcterms:modified>
</cp:coreProperties>
</file>